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682" r:id="rId2"/>
    <p:sldMasterId id="2147483699" r:id="rId3"/>
  </p:sldMasterIdLst>
  <p:notesMasterIdLst>
    <p:notesMasterId r:id="rId34"/>
  </p:notesMasterIdLst>
  <p:sldIdLst>
    <p:sldId id="284" r:id="rId4"/>
    <p:sldId id="273" r:id="rId5"/>
    <p:sldId id="373" r:id="rId6"/>
    <p:sldId id="401" r:id="rId7"/>
    <p:sldId id="399" r:id="rId8"/>
    <p:sldId id="407" r:id="rId9"/>
    <p:sldId id="408" r:id="rId10"/>
    <p:sldId id="409" r:id="rId11"/>
    <p:sldId id="374" r:id="rId12"/>
    <p:sldId id="400" r:id="rId13"/>
    <p:sldId id="410" r:id="rId14"/>
    <p:sldId id="411" r:id="rId15"/>
    <p:sldId id="375" r:id="rId16"/>
    <p:sldId id="376" r:id="rId17"/>
    <p:sldId id="402" r:id="rId18"/>
    <p:sldId id="415" r:id="rId19"/>
    <p:sldId id="416" r:id="rId20"/>
    <p:sldId id="417" r:id="rId21"/>
    <p:sldId id="406" r:id="rId22"/>
    <p:sldId id="405" r:id="rId23"/>
    <p:sldId id="414" r:id="rId24"/>
    <p:sldId id="412" r:id="rId25"/>
    <p:sldId id="389" r:id="rId26"/>
    <p:sldId id="390" r:id="rId27"/>
    <p:sldId id="404" r:id="rId28"/>
    <p:sldId id="418" r:id="rId29"/>
    <p:sldId id="419" r:id="rId30"/>
    <p:sldId id="398" r:id="rId31"/>
    <p:sldId id="397" r:id="rId32"/>
    <p:sldId id="420" r:id="rId33"/>
  </p:sldIdLst>
  <p:sldSz cx="9144000" cy="5143500" type="screen16x9"/>
  <p:notesSz cx="6858000" cy="9144000"/>
  <p:embeddedFontLst>
    <p:embeddedFont>
      <p:font typeface="Helvetica" panose="020B0604020202020204" pitchFamily="34" charset="0"/>
      <p:regular r:id="rId35"/>
      <p:bold r:id="rId36"/>
      <p:italic r:id="rId37"/>
      <p:boldItalic r:id="rId38"/>
    </p:embeddedFont>
    <p:embeddedFont>
      <p:font typeface="Roboto Black" panose="02000000000000000000" pitchFamily="2" charset="0"/>
      <p:bold r:id="rId39"/>
      <p:boldItalic r:id="rId40"/>
    </p:embeddedFont>
    <p:embeddedFont>
      <p:font typeface="Roboto Light"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54">
          <p15:clr>
            <a:srgbClr val="9AA0A6"/>
          </p15:clr>
        </p15:guide>
        <p15:guide id="4" orient="horz" pos="340">
          <p15:clr>
            <a:srgbClr val="9AA0A6"/>
          </p15:clr>
        </p15:guide>
        <p15:guide id="5" orient="horz" pos="2900">
          <p15:clr>
            <a:srgbClr val="9AA0A6"/>
          </p15:clr>
        </p15:guide>
        <p15:guide id="6" pos="5306">
          <p15:clr>
            <a:srgbClr val="9AA0A6"/>
          </p15:clr>
        </p15:guide>
        <p15:guide id="7" pos="1497">
          <p15:clr>
            <a:srgbClr val="9AA0A6"/>
          </p15:clr>
        </p15:guide>
        <p15:guide id="8" pos="4263">
          <p15:clr>
            <a:srgbClr val="9AA0A6"/>
          </p15:clr>
        </p15:guide>
        <p15:guide id="9" orient="horz" pos="867">
          <p15:clr>
            <a:srgbClr val="9AA0A6"/>
          </p15:clr>
        </p15:guide>
        <p15:guide id="10" orient="horz" pos="237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86A6"/>
    <a:srgbClr val="D33D59"/>
    <a:srgbClr val="F16D4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4" autoAdjust="0"/>
    <p:restoredTop sz="94843" autoAdjust="0"/>
  </p:normalViewPr>
  <p:slideViewPr>
    <p:cSldViewPr snapToGrid="0">
      <p:cViewPr varScale="1">
        <p:scale>
          <a:sx n="103" d="100"/>
          <a:sy n="103" d="100"/>
        </p:scale>
        <p:origin x="557" y="77"/>
      </p:cViewPr>
      <p:guideLst>
        <p:guide orient="horz" pos="1620"/>
        <p:guide pos="2880"/>
        <p:guide pos="454"/>
        <p:guide orient="horz" pos="340"/>
        <p:guide orient="horz" pos="2900"/>
        <p:guide pos="5306"/>
        <p:guide pos="1497"/>
        <p:guide pos="4263"/>
        <p:guide orient="horz" pos="867"/>
        <p:guide orient="horz" pos="237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79924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105305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fr-FR"/>
              <a:t>Cliquez pour modifier les styles du texte du masque</a:t>
            </a: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0445D1F5-BCDC-4363-9F5B-1EFB6B4FCAF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F9D2430D-FF47-468C-80AE-8257AC6287F8}"/>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92137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pic>
        <p:nvPicPr>
          <p:cNvPr id="9" name="Google Shape;58;p13">
            <a:extLst>
              <a:ext uri="{FF2B5EF4-FFF2-40B4-BE49-F238E27FC236}">
                <a16:creationId xmlns:a16="http://schemas.microsoft.com/office/drawing/2014/main" id="{A7EB1B1A-48E1-4C3F-8330-107CBA254DF6}"/>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1" name="Google Shape;59;p13">
            <a:extLst>
              <a:ext uri="{FF2B5EF4-FFF2-40B4-BE49-F238E27FC236}">
                <a16:creationId xmlns:a16="http://schemas.microsoft.com/office/drawing/2014/main" id="{6F6AF9CC-79DE-4FB9-929B-E5CC70F7E872}"/>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7" name="Google Shape;60;p13">
            <a:extLst>
              <a:ext uri="{FF2B5EF4-FFF2-40B4-BE49-F238E27FC236}">
                <a16:creationId xmlns:a16="http://schemas.microsoft.com/office/drawing/2014/main" id="{F25BFAF0-6E3D-48AC-83B6-05BC6543557E}"/>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8" name="Google Shape;61;p13">
            <a:extLst>
              <a:ext uri="{FF2B5EF4-FFF2-40B4-BE49-F238E27FC236}">
                <a16:creationId xmlns:a16="http://schemas.microsoft.com/office/drawing/2014/main" id="{154CDD39-4021-4823-8811-687248B591DB}"/>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Tree>
    <p:extLst>
      <p:ext uri="{BB962C8B-B14F-4D97-AF65-F5344CB8AC3E}">
        <p14:creationId xmlns:p14="http://schemas.microsoft.com/office/powerpoint/2010/main" val="1103287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266035"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1856038"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344373" y="182831"/>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266014"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262581"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1228068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853657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66576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1929757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dirty="0"/>
              <a:t>Presentation Title | Internal | DVIC | Design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17" name="Espace réservé du texte 5">
            <a:extLst>
              <a:ext uri="{FF2B5EF4-FFF2-40B4-BE49-F238E27FC236}">
                <a16:creationId xmlns:a16="http://schemas.microsoft.com/office/drawing/2014/main" id="{5015E8CF-808C-4A9F-8AD5-41C973313E66}"/>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8" name="Espace réservé du texte 5">
            <a:extLst>
              <a:ext uri="{FF2B5EF4-FFF2-40B4-BE49-F238E27FC236}">
                <a16:creationId xmlns:a16="http://schemas.microsoft.com/office/drawing/2014/main" id="{9E89A8FB-16D8-4999-BAA8-C13DF2ACA47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0263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Tree>
    <p:extLst>
      <p:ext uri="{BB962C8B-B14F-4D97-AF65-F5344CB8AC3E}">
        <p14:creationId xmlns:p14="http://schemas.microsoft.com/office/powerpoint/2010/main" val="3097356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2930613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5" name="Espace réservé du texte 5">
            <a:extLst>
              <a:ext uri="{FF2B5EF4-FFF2-40B4-BE49-F238E27FC236}">
                <a16:creationId xmlns:a16="http://schemas.microsoft.com/office/drawing/2014/main" id="{C45CA1B5-A6F6-467F-A911-C99D42B286A3}"/>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B91A7448-ABD6-400A-A6DB-11AB04CFBA5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958893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24972551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07386C42-BC88-4403-A192-843BA5C5BA1E}"/>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2" name="Espace réservé du texte 5">
            <a:extLst>
              <a:ext uri="{FF2B5EF4-FFF2-40B4-BE49-F238E27FC236}">
                <a16:creationId xmlns:a16="http://schemas.microsoft.com/office/drawing/2014/main" id="{2B030544-DFE9-4293-A26A-91894337B001}"/>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4095632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F46EF5A1-B62A-433A-8C70-8A6015C2D75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AF8B5582-B531-44BE-828B-FB1238A54C55}"/>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153262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reserve="1" userDrawn="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19290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 name="Espace réservé du texte 5">
            <a:extLst>
              <a:ext uri="{FF2B5EF4-FFF2-40B4-BE49-F238E27FC236}">
                <a16:creationId xmlns:a16="http://schemas.microsoft.com/office/drawing/2014/main" id="{0CDE7B40-7672-4B4D-9DCF-FBEB68A976E2}"/>
              </a:ext>
            </a:extLst>
          </p:cNvPr>
          <p:cNvSpPr>
            <a:spLocks noGrp="1"/>
          </p:cNvSpPr>
          <p:nvPr>
            <p:ph type="body" sz="quarter" idx="12" hasCustomPrompt="1"/>
          </p:nvPr>
        </p:nvSpPr>
        <p:spPr>
          <a:xfrm>
            <a:off x="197400" y="255819"/>
            <a:ext cx="730887" cy="450850"/>
          </a:xfrm>
        </p:spPr>
        <p:txBody>
          <a:bodyPr/>
          <a:lstStyle>
            <a:lvl1pPr marL="114300" indent="0">
              <a:buNone/>
              <a:defRPr sz="2000">
                <a:latin typeface="+mj-lt"/>
              </a:defRPr>
            </a:lvl1pPr>
          </a:lstStyle>
          <a:p>
            <a:pPr lvl="0"/>
            <a:r>
              <a:rPr lang="fr-FR" dirty="0"/>
              <a:t>01|</a:t>
            </a:r>
          </a:p>
        </p:txBody>
      </p:sp>
      <p:sp>
        <p:nvSpPr>
          <p:cNvPr id="6" name="Espace réservé du texte 5">
            <a:extLst>
              <a:ext uri="{FF2B5EF4-FFF2-40B4-BE49-F238E27FC236}">
                <a16:creationId xmlns:a16="http://schemas.microsoft.com/office/drawing/2014/main" id="{E679EC74-3F13-4F52-813D-01EF7F5DE76D}"/>
              </a:ext>
            </a:extLst>
          </p:cNvPr>
          <p:cNvSpPr>
            <a:spLocks noGrp="1"/>
          </p:cNvSpPr>
          <p:nvPr>
            <p:ph type="body" sz="quarter" idx="13" hasCustomPrompt="1"/>
          </p:nvPr>
        </p:nvSpPr>
        <p:spPr>
          <a:xfrm>
            <a:off x="6095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Tree>
    <p:extLst>
      <p:ext uri="{BB962C8B-B14F-4D97-AF65-F5344CB8AC3E}">
        <p14:creationId xmlns:p14="http://schemas.microsoft.com/office/powerpoint/2010/main" val="2946495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reserve="1"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A362ADFE-396F-49FD-837F-C0D87401FE09}"/>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14975F25-2743-408D-8A94-EFFB7C06BD4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56821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18CA0ED-1791-4B52-AA57-FB82EB6AE59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D7A694C8-45D7-40C7-959A-EE7F30BACA8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741925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reserve="1"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CA757295-D0BA-463F-A769-090D27D6787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29AD088E-2758-439C-8A3F-89F49F3C1AD3}"/>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291832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spTree>
    <p:extLst>
      <p:ext uri="{BB962C8B-B14F-4D97-AF65-F5344CB8AC3E}">
        <p14:creationId xmlns:p14="http://schemas.microsoft.com/office/powerpoint/2010/main" val="21226960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25447670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42429146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464689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r>
              <a:rPr lang="fr-FR"/>
              <a:t>Cliquez sur l'icône pour ajouter une image</a:t>
            </a:r>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2680585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25976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39758844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dirty="0"/>
              <a:t>Presentation Title | Internal | DVIC | Management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20" name="Espace réservé du texte 5">
            <a:extLst>
              <a:ext uri="{FF2B5EF4-FFF2-40B4-BE49-F238E27FC236}">
                <a16:creationId xmlns:a16="http://schemas.microsoft.com/office/drawing/2014/main" id="{E9316915-8C4B-4672-BB12-9974AA5A6B70}"/>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21" name="Espace réservé du texte 5">
            <a:extLst>
              <a:ext uri="{FF2B5EF4-FFF2-40B4-BE49-F238E27FC236}">
                <a16:creationId xmlns:a16="http://schemas.microsoft.com/office/drawing/2014/main" id="{5F57D93E-1ED0-4409-91CD-7CA7F806EF13}"/>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9313503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Tree>
    <p:extLst>
      <p:ext uri="{BB962C8B-B14F-4D97-AF65-F5344CB8AC3E}">
        <p14:creationId xmlns:p14="http://schemas.microsoft.com/office/powerpoint/2010/main" val="26321105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1994417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0" name="Espace réservé du texte 5">
            <a:extLst>
              <a:ext uri="{FF2B5EF4-FFF2-40B4-BE49-F238E27FC236}">
                <a16:creationId xmlns:a16="http://schemas.microsoft.com/office/drawing/2014/main" id="{76F7D4D2-1E97-4813-AF19-8685923BFE7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1" name="Espace réservé du texte 5">
            <a:extLst>
              <a:ext uri="{FF2B5EF4-FFF2-40B4-BE49-F238E27FC236}">
                <a16:creationId xmlns:a16="http://schemas.microsoft.com/office/drawing/2014/main" id="{550CC3F2-071B-4E10-AB35-601793C1444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547495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75A0F3BB-0B74-4DAB-A589-3A0D5DFBBFBF}"/>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2" name="Espace réservé du texte 5">
            <a:extLst>
              <a:ext uri="{FF2B5EF4-FFF2-40B4-BE49-F238E27FC236}">
                <a16:creationId xmlns:a16="http://schemas.microsoft.com/office/drawing/2014/main" id="{9C299E3D-9D4D-40BC-A499-B58F05830A5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0049767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 name="Espace réservé du texte 5">
            <a:extLst>
              <a:ext uri="{FF2B5EF4-FFF2-40B4-BE49-F238E27FC236}">
                <a16:creationId xmlns:a16="http://schemas.microsoft.com/office/drawing/2014/main" id="{D7EF80DC-272C-4652-B66B-439B673DB91A}"/>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8" name="Espace réservé du texte 5">
            <a:extLst>
              <a:ext uri="{FF2B5EF4-FFF2-40B4-BE49-F238E27FC236}">
                <a16:creationId xmlns:a16="http://schemas.microsoft.com/office/drawing/2014/main" id="{E9D26DCC-B02F-4A93-AF53-B9A18319AD5C}"/>
              </a:ext>
            </a:extLst>
          </p:cNvPr>
          <p:cNvSpPr>
            <a:spLocks noGrp="1"/>
          </p:cNvSpPr>
          <p:nvPr>
            <p:ph type="body" sz="quarter" idx="14"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889263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reserve="1" userDrawn="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21645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2" name="Espace réservé du texte 5">
            <a:extLst>
              <a:ext uri="{FF2B5EF4-FFF2-40B4-BE49-F238E27FC236}">
                <a16:creationId xmlns:a16="http://schemas.microsoft.com/office/drawing/2014/main" id="{D694CD3F-89AD-4942-BC35-202515372668}"/>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3" name="Espace réservé du texte 5">
            <a:extLst>
              <a:ext uri="{FF2B5EF4-FFF2-40B4-BE49-F238E27FC236}">
                <a16:creationId xmlns:a16="http://schemas.microsoft.com/office/drawing/2014/main" id="{3709B595-45E0-4BF1-B786-847C83FAE36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7278851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reserve="1"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5B39D405-513B-4283-9CC6-54ED015D204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D4B47951-2A9E-4206-9B6D-423EF40999C7}"/>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79761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r>
              <a:rPr lang="fr-FR"/>
              <a:t>Cliquez sur l'icône pour ajouter une image</a:t>
            </a:r>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4207924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678FFA7A-0BD0-4FD9-861A-3F25EAC811B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D5DEE842-21A8-4997-A3F6-55C9B16CDAB8}"/>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174413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reserve="1"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38A4896A-28BA-4862-B447-90CD9EBCE99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F096988B-964E-4573-A3F2-163CDB439B0B}"/>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194622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spTree>
    <p:extLst>
      <p:ext uri="{BB962C8B-B14F-4D97-AF65-F5344CB8AC3E}">
        <p14:creationId xmlns:p14="http://schemas.microsoft.com/office/powerpoint/2010/main" val="3702486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145939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a:t>Presentation Title | Internal | DVIC | Technical Lecture</a:t>
            </a:r>
            <a:endParaRPr lang="en-US" dirty="0"/>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17" name="Espace réservé du texte 5">
            <a:extLst>
              <a:ext uri="{FF2B5EF4-FFF2-40B4-BE49-F238E27FC236}">
                <a16:creationId xmlns:a16="http://schemas.microsoft.com/office/drawing/2014/main" id="{B67E04DA-028C-4764-8D69-8B36174741E2}"/>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8" name="Espace réservé du texte 5">
            <a:extLst>
              <a:ext uri="{FF2B5EF4-FFF2-40B4-BE49-F238E27FC236}">
                <a16:creationId xmlns:a16="http://schemas.microsoft.com/office/drawing/2014/main" id="{0D9DABBC-4585-4EA4-B01E-B1591A25881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46183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reserve="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
        <p:nvSpPr>
          <p:cNvPr id="5" name="ZoneTexte 4">
            <a:extLst>
              <a:ext uri="{FF2B5EF4-FFF2-40B4-BE49-F238E27FC236}">
                <a16:creationId xmlns:a16="http://schemas.microsoft.com/office/drawing/2014/main" id="{CB89C099-AE4C-47B8-8FFE-9A6F56F14271}"/>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429384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4" name="Espace réservé du texte 5">
            <a:extLst>
              <a:ext uri="{FF2B5EF4-FFF2-40B4-BE49-F238E27FC236}">
                <a16:creationId xmlns:a16="http://schemas.microsoft.com/office/drawing/2014/main" id="{E1F88776-3AA1-4F35-A817-0E02D1FBD7C4}"/>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5" name="Espace réservé du texte 5">
            <a:extLst>
              <a:ext uri="{FF2B5EF4-FFF2-40B4-BE49-F238E27FC236}">
                <a16:creationId xmlns:a16="http://schemas.microsoft.com/office/drawing/2014/main" id="{F30BD5A9-43B4-4D7E-9844-26FE354223B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774981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668"/>
            <a:ext cx="6367800" cy="3834281"/>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fr-FR"/>
              <a:t>Modifiez le style du titre</a:t>
            </a:r>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50597690-3903-4457-91C5-5A1D0B0E4341}"/>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C3E4B9C5-68EB-450D-900E-95F89070B4A0}"/>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808235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fr-FR"/>
              <a:t>Modifiez le style du titre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fr-FR"/>
              <a:t>Modifiez le style des sous-titres du masque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fr-FR"/>
              <a:t>Cliquez pour modifier les styles du texte du masque</a:t>
            </a: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88662A8-F38B-4B22-B4A2-53E7B6878732}"/>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B0C10E2D-9D15-43B0-ADE9-E3DE43C314F0}"/>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03263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6.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7.sv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6.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7.sv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a:t>Presentation title  |  DVIC |  Internal  |  Design  Lecture </a:t>
            </a:r>
            <a:endParaRPr lang="en-US" dirty="0"/>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1888369841"/>
      </p:ext>
    </p:extLst>
  </p:cSld>
  <p:clrMap bg1="lt1" tx1="dk1" bg2="lt2" tx2="dk2" accent1="accent1" accent2="accent2" accent3="accent3" accent4="accent4" accent5="accent5" accent6="accent6" hlink="hlink" folHlink="folHlink"/>
  <p:sldLayoutIdLst>
    <p:sldLayoutId id="2147483735" r:id="rId1"/>
    <p:sldLayoutId id="2147483722" r:id="rId2"/>
    <p:sldLayoutId id="2147483723" r:id="rId3"/>
    <p:sldLayoutId id="2147483724" r:id="rId4"/>
    <p:sldLayoutId id="2147483725" r:id="rId5"/>
    <p:sldLayoutId id="2147483727" r:id="rId6"/>
    <p:sldLayoutId id="2147483729" r:id="rId7"/>
    <p:sldLayoutId id="2147483731" r:id="rId8"/>
    <p:sldLayoutId id="2147483732" r:id="rId9"/>
    <p:sldLayoutId id="2147483733" r:id="rId10"/>
    <p:sldLayoutId id="2147483734"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dirty="0"/>
              <a:t>Presentation title  |  DVIC |  Internal  |  Design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273997405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dirty="0"/>
              <a:t>Presentation title  |  DVIC |  Internal  |  Management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3979294831"/>
      </p:ext>
    </p:extLst>
  </p:cSld>
  <p:clrMap bg1="lt1" tx1="dk1" bg2="lt2" tx2="dk2" accent1="accent1" accent2="accent2" accent3="accent3" accent4="accent4" accent5="accent5" accent6="accent6" hlink="hlink" folHlink="folHlink"/>
  <p:sldLayoutIdLst>
    <p:sldLayoutId id="2147483736" r:id="rId1"/>
    <p:sldLayoutId id="2147483719"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équipement électronique, circuit&#10;&#10;Description générée automatiquement">
            <a:extLst>
              <a:ext uri="{FF2B5EF4-FFF2-40B4-BE49-F238E27FC236}">
                <a16:creationId xmlns:a16="http://schemas.microsoft.com/office/drawing/2014/main" id="{135BFBE5-D1DF-49AE-B5F4-363B1E83CCB1}"/>
              </a:ext>
            </a:extLst>
          </p:cNvPr>
          <p:cNvPicPr>
            <a:picLocks noChangeAspect="1"/>
          </p:cNvPicPr>
          <p:nvPr/>
        </p:nvPicPr>
        <p:blipFill>
          <a:blip r:embed="rId2"/>
          <a:stretch>
            <a:fillRect/>
          </a:stretch>
        </p:blipFill>
        <p:spPr>
          <a:xfrm>
            <a:off x="4563429" y="260504"/>
            <a:ext cx="4813008" cy="3208672"/>
          </a:xfrm>
          <a:prstGeom prst="rect">
            <a:avLst/>
          </a:prstGeom>
          <a:effectLst>
            <a:softEdge rad="635000"/>
          </a:effectLst>
        </p:spPr>
      </p:pic>
      <p:sp>
        <p:nvSpPr>
          <p:cNvPr id="2" name="Titre 1">
            <a:extLst>
              <a:ext uri="{FF2B5EF4-FFF2-40B4-BE49-F238E27FC236}">
                <a16:creationId xmlns:a16="http://schemas.microsoft.com/office/drawing/2014/main" id="{07F41A6F-9887-4CBC-A1EA-73C67EE1F7D7}"/>
              </a:ext>
            </a:extLst>
          </p:cNvPr>
          <p:cNvSpPr>
            <a:spLocks noGrp="1"/>
          </p:cNvSpPr>
          <p:nvPr>
            <p:ph type="ctrTitle"/>
          </p:nvPr>
        </p:nvSpPr>
        <p:spPr>
          <a:xfrm>
            <a:off x="462825" y="1443717"/>
            <a:ext cx="5283770" cy="1436216"/>
          </a:xfrm>
        </p:spPr>
        <p:txBody>
          <a:bodyPr/>
          <a:lstStyle/>
          <a:p>
            <a:r>
              <a:rPr lang="fr-FR" dirty="0"/>
              <a:t>How to </a:t>
            </a:r>
            <a:r>
              <a:rPr lang="fr-FR" dirty="0" err="1"/>
              <a:t>Make</a:t>
            </a:r>
            <a:r>
              <a:rPr lang="fr-FR" dirty="0"/>
              <a:t> </a:t>
            </a:r>
            <a:r>
              <a:rPr lang="fr-FR" dirty="0" err="1"/>
              <a:t>Almost</a:t>
            </a:r>
            <a:r>
              <a:rPr lang="fr-FR" dirty="0"/>
              <a:t> </a:t>
            </a:r>
            <a:r>
              <a:rPr lang="fr-FR" dirty="0" err="1"/>
              <a:t>Everything</a:t>
            </a:r>
            <a:endParaRPr lang="fr-FR" dirty="0"/>
          </a:p>
        </p:txBody>
      </p:sp>
      <p:sp>
        <p:nvSpPr>
          <p:cNvPr id="3" name="Sous-titre 2">
            <a:extLst>
              <a:ext uri="{FF2B5EF4-FFF2-40B4-BE49-F238E27FC236}">
                <a16:creationId xmlns:a16="http://schemas.microsoft.com/office/drawing/2014/main" id="{15A5323A-8F10-4AD0-A579-B964BF9CF0A1}"/>
              </a:ext>
            </a:extLst>
          </p:cNvPr>
          <p:cNvSpPr>
            <a:spLocks noGrp="1"/>
          </p:cNvSpPr>
          <p:nvPr>
            <p:ph type="subTitle" idx="1"/>
          </p:nvPr>
        </p:nvSpPr>
        <p:spPr/>
        <p:txBody>
          <a:bodyPr/>
          <a:lstStyle/>
          <a:p>
            <a:r>
              <a:rPr lang="en-GB" dirty="0"/>
              <a:t>- Electronic Card</a:t>
            </a:r>
          </a:p>
          <a:p>
            <a:r>
              <a:rPr lang="en-GB" dirty="0"/>
              <a:t>Manufacturing (2/2)</a:t>
            </a:r>
          </a:p>
        </p:txBody>
      </p:sp>
      <p:sp>
        <p:nvSpPr>
          <p:cNvPr id="5" name="Espace réservé du texte 4">
            <a:extLst>
              <a:ext uri="{FF2B5EF4-FFF2-40B4-BE49-F238E27FC236}">
                <a16:creationId xmlns:a16="http://schemas.microsoft.com/office/drawing/2014/main" id="{6024A94F-6AB7-4656-B6AB-B80AF10A9488}"/>
              </a:ext>
            </a:extLst>
          </p:cNvPr>
          <p:cNvSpPr>
            <a:spLocks noGrp="1"/>
          </p:cNvSpPr>
          <p:nvPr>
            <p:ph type="body" sz="quarter" idx="15"/>
          </p:nvPr>
        </p:nvSpPr>
        <p:spPr/>
        <p:txBody>
          <a:bodyPr/>
          <a:lstStyle/>
          <a:p>
            <a:r>
              <a:rPr lang="fr-FR" dirty="0"/>
              <a:t>Lecture 06</a:t>
            </a:r>
          </a:p>
        </p:txBody>
      </p:sp>
      <p:sp>
        <p:nvSpPr>
          <p:cNvPr id="6" name="Espace réservé du texte 5">
            <a:extLst>
              <a:ext uri="{FF2B5EF4-FFF2-40B4-BE49-F238E27FC236}">
                <a16:creationId xmlns:a16="http://schemas.microsoft.com/office/drawing/2014/main" id="{F4348484-5D9A-4778-A17B-4A90A9082547}"/>
              </a:ext>
            </a:extLst>
          </p:cNvPr>
          <p:cNvSpPr>
            <a:spLocks noGrp="1"/>
          </p:cNvSpPr>
          <p:nvPr>
            <p:ph type="body" sz="quarter" idx="16"/>
          </p:nvPr>
        </p:nvSpPr>
        <p:spPr>
          <a:xfrm>
            <a:off x="266014" y="3304227"/>
            <a:ext cx="3186913" cy="914400"/>
          </a:xfrm>
        </p:spPr>
        <p:txBody>
          <a:bodyPr/>
          <a:lstStyle/>
          <a:p>
            <a:r>
              <a:rPr lang="en-US" dirty="0"/>
              <a:t>Brice </a:t>
            </a:r>
            <a:r>
              <a:rPr lang="en-US" b="1" dirty="0"/>
              <a:t>PARILUSYAN</a:t>
            </a:r>
          </a:p>
          <a:p>
            <a:r>
              <a:rPr lang="en-US" b="1" dirty="0"/>
              <a:t>PhD</a:t>
            </a:r>
            <a:r>
              <a:rPr lang="en-US" dirty="0"/>
              <a:t> Student</a:t>
            </a:r>
          </a:p>
          <a:p>
            <a:r>
              <a:rPr lang="en-US" dirty="0"/>
              <a:t>brice.parilusyan@</a:t>
            </a:r>
            <a:r>
              <a:rPr lang="en-US" b="1" dirty="0"/>
              <a:t>gmail.com</a:t>
            </a:r>
          </a:p>
        </p:txBody>
      </p:sp>
    </p:spTree>
    <p:extLst>
      <p:ext uri="{BB962C8B-B14F-4D97-AF65-F5344CB8AC3E}">
        <p14:creationId xmlns:p14="http://schemas.microsoft.com/office/powerpoint/2010/main" val="94292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Tools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09133"/>
            <a:ext cx="2861287"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soldering station </a:t>
            </a:r>
            <a:r>
              <a:rPr lang="en-US" dirty="0">
                <a:latin typeface="Helvetica" panose="020B0604020202020204" pitchFamily="34" charset="0"/>
                <a:cs typeface="Helvetica" panose="020B0604020202020204" pitchFamily="34" charset="0"/>
              </a:rPr>
              <a:t>is a multipurpose power soldering device designed for electronic components soldering. This type of equipment is mostly used in electronic and electrical engineering.</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Soldering and desoldering use different temperatures. It’s important to understand that too high temperatures lead to the destruction of the device.</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Iron solder</a:t>
            </a:r>
          </a:p>
        </p:txBody>
      </p:sp>
      <p:pic>
        <p:nvPicPr>
          <p:cNvPr id="2050" name="Picture 2" descr="Station de soudage Weller WE 1010 230V F/G T0053298699 numérique 70 W 100 à  450 °C 1 pc(s) | Conrad.fr">
            <a:extLst>
              <a:ext uri="{FF2B5EF4-FFF2-40B4-BE49-F238E27FC236}">
                <a16:creationId xmlns:a16="http://schemas.microsoft.com/office/drawing/2014/main" id="{219B902C-E42D-4D67-AA76-62267EAE3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157" y="1263611"/>
            <a:ext cx="5431899" cy="287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59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Solder tin</a:t>
            </a:r>
            <a:r>
              <a:rPr lang="en-GB" dirty="0">
                <a:latin typeface="Helvetica" panose="020B0604020202020204" pitchFamily="34" charset="0"/>
                <a:cs typeface="Helvetica" panose="020B0604020202020204" pitchFamily="34" charset="0"/>
              </a:rPr>
              <a:t> has different sizes and qualities. Melting temperature around 230°.</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Desoldering bread </a:t>
            </a:r>
            <a:r>
              <a:rPr lang="en-GB" dirty="0">
                <a:latin typeface="Helvetica" panose="020B0604020202020204" pitchFamily="34" charset="0"/>
                <a:cs typeface="Helvetica" panose="020B0604020202020204" pitchFamily="34" charset="0"/>
              </a:rPr>
              <a:t>is used to remove the unwanted tin. Better to use it with flux and higher temperatures than normal.</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Soldering flux </a:t>
            </a:r>
            <a:r>
              <a:rPr lang="en-GB" dirty="0">
                <a:latin typeface="Helvetica" panose="020B0604020202020204" pitchFamily="34" charset="0"/>
                <a:cs typeface="Helvetica" panose="020B0604020202020204" pitchFamily="34" charset="0"/>
              </a:rPr>
              <a:t>reduces oxidation during soldering and improves it. </a:t>
            </a:r>
            <a:r>
              <a:rPr lang="en-GB" dirty="0">
                <a:solidFill>
                  <a:schemeClr val="accent1"/>
                </a:solidFill>
                <a:latin typeface="Helvetica" panose="020B0604020202020204" pitchFamily="34" charset="0"/>
                <a:cs typeface="Helvetica" panose="020B0604020202020204" pitchFamily="34" charset="0"/>
              </a:rPr>
              <a:t>USE A MASK OR AIR CLEANER AROUND, IT CREATE SMOKE</a:t>
            </a:r>
          </a:p>
          <a:p>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5" y="916961"/>
            <a:ext cx="3205279"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Soldering accessories</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Tools</a:t>
            </a:r>
          </a:p>
          <a:p>
            <a:endParaRPr lang="fr-FR" dirty="0"/>
          </a:p>
        </p:txBody>
      </p:sp>
      <p:pic>
        <p:nvPicPr>
          <p:cNvPr id="3074" name="Picture 2" descr="Fil d'étain 40 % + plomb 60 % pour brasure, âme décapante BRICOZOR |  Bricozor">
            <a:extLst>
              <a:ext uri="{FF2B5EF4-FFF2-40B4-BE49-F238E27FC236}">
                <a16:creationId xmlns:a16="http://schemas.microsoft.com/office/drawing/2014/main" id="{1C2EA29E-0863-41F7-9776-AE35023E32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35" t="11033" r="5869" b="6572"/>
          <a:stretch/>
        </p:blipFill>
        <p:spPr bwMode="auto">
          <a:xfrm>
            <a:off x="5843238" y="163184"/>
            <a:ext cx="2596089" cy="25834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écurité 5 pi. 3 mm BGA fil à dessouder tresse dissolvant de soudure mèche  soudure accessoire métal couleur étain TU 3015 | AliExpress">
            <a:extLst>
              <a:ext uri="{FF2B5EF4-FFF2-40B4-BE49-F238E27FC236}">
                <a16:creationId xmlns:a16="http://schemas.microsoft.com/office/drawing/2014/main" id="{6CA4E898-6B07-4B88-BC93-4F57529FC1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97" b="17652"/>
          <a:stretch/>
        </p:blipFill>
        <p:spPr bwMode="auto">
          <a:xfrm>
            <a:off x="5843239" y="2819201"/>
            <a:ext cx="3197147" cy="21757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ateralone Flux De Soudure 125g Environnement Rosin Flux De Soudure Pâte De  Soudure Gel pour Circuit Imprimé, Plomberie, Bricolage, Soudure Électrique  Soudure De PCB: Amazon.fr: Cuisine &amp; Maison">
            <a:extLst>
              <a:ext uri="{FF2B5EF4-FFF2-40B4-BE49-F238E27FC236}">
                <a16:creationId xmlns:a16="http://schemas.microsoft.com/office/drawing/2014/main" id="{97425BF0-2572-4A1F-8669-DEEA17B85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3784" y="2370241"/>
            <a:ext cx="2233892" cy="26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994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Properties :</a:t>
            </a:r>
          </a:p>
          <a:p>
            <a:r>
              <a:rPr lang="en-US" b="1" dirty="0">
                <a:latin typeface="Helvetica" panose="020B0604020202020204" pitchFamily="34" charset="0"/>
                <a:cs typeface="Helvetica" panose="020B0604020202020204" pitchFamily="34" charset="0"/>
              </a:rPr>
              <a:t>A Reflux oven </a:t>
            </a:r>
            <a:r>
              <a:rPr lang="en-US" dirty="0">
                <a:latin typeface="Helvetica" panose="020B0604020202020204" pitchFamily="34" charset="0"/>
                <a:cs typeface="Helvetica" panose="020B0604020202020204" pitchFamily="34" charset="0"/>
              </a:rPr>
              <a:t>is used to bake PCB. Depending on the composition of the solder paste used, you must program a specific baking process</a:t>
            </a:r>
          </a:p>
          <a:p>
            <a:endParaRPr lang="en-US"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Mask</a:t>
            </a:r>
            <a:r>
              <a:rPr lang="en-US" dirty="0">
                <a:latin typeface="Helvetica" panose="020B0604020202020204" pitchFamily="34" charset="0"/>
                <a:cs typeface="Helvetica" panose="020B0604020202020204" pitchFamily="34" charset="0"/>
              </a:rPr>
              <a:t> is a metallic sheet with holes corresponding with the soldering points of the PCB. It is used to spray correctly soldering paste on the PCB</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SMD soldering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Tools</a:t>
            </a:r>
          </a:p>
          <a:p>
            <a:endParaRPr lang="fr-FR" dirty="0"/>
          </a:p>
        </p:txBody>
      </p:sp>
      <p:pic>
        <p:nvPicPr>
          <p:cNvPr id="4098" name="Picture 2" descr="Four de refusion T-962 pour soudure composants CMS ou SMD en promo •  Domotique et objets connectés à faire soi-même">
            <a:extLst>
              <a:ext uri="{FF2B5EF4-FFF2-40B4-BE49-F238E27FC236}">
                <a16:creationId xmlns:a16="http://schemas.microsoft.com/office/drawing/2014/main" id="{D22CFADE-9BD7-4A3D-938F-D4223D2D34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34" r="8314" b="7583"/>
          <a:stretch/>
        </p:blipFill>
        <p:spPr bwMode="auto">
          <a:xfrm>
            <a:off x="4567851" y="2121104"/>
            <a:ext cx="4501808" cy="29620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echanic V4B45 Soldering Flux Paste With Pusher And Needle 138°C | Baba  Tools">
            <a:extLst>
              <a:ext uri="{FF2B5EF4-FFF2-40B4-BE49-F238E27FC236}">
                <a16:creationId xmlns:a16="http://schemas.microsoft.com/office/drawing/2014/main" id="{CD749AC6-E001-4AEE-8F3A-13AFE274C9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74" t="21241" r="8332" b="9049"/>
          <a:stretch/>
        </p:blipFill>
        <p:spPr bwMode="auto">
          <a:xfrm>
            <a:off x="6739602" y="89867"/>
            <a:ext cx="2330057" cy="194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086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0" y="547123"/>
            <a:ext cx="4873217"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fr-FR" sz="4400" dirty="0"/>
              <a:t>PCB technologies</a:t>
            </a:r>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THT</a:t>
            </a:r>
          </a:p>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SMD</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6" name="Picture 4" descr="technology, #circuit boards, #PCB wallpaper | Electronics wallpaper,  Circuit board design, Electronics background">
            <a:extLst>
              <a:ext uri="{FF2B5EF4-FFF2-40B4-BE49-F238E27FC236}">
                <a16:creationId xmlns:a16="http://schemas.microsoft.com/office/drawing/2014/main" id="{1A1164C3-50E7-4942-B6CA-70EFB2E1D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0272" y="1538995"/>
            <a:ext cx="5048893" cy="315195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521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THT</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Description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Soldering</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Desoldering</a:t>
            </a:r>
          </a:p>
        </p:txBody>
      </p:sp>
      <p:pic>
        <p:nvPicPr>
          <p:cNvPr id="6" name="Picture 4" descr="technology, #circuit boards, #PCB wallpaper | Electronics wallpaper,  Circuit board design, Electronics background">
            <a:extLst>
              <a:ext uri="{FF2B5EF4-FFF2-40B4-BE49-F238E27FC236}">
                <a16:creationId xmlns:a16="http://schemas.microsoft.com/office/drawing/2014/main" id="{54C9CB35-413C-4643-9567-EFA8FF3F6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0272" y="1538995"/>
            <a:ext cx="5048893" cy="315195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00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C00000"/>
                </a:solidFill>
                <a:latin typeface="Helvetica" panose="020B0604020202020204" pitchFamily="34" charset="0"/>
                <a:cs typeface="Helvetica" panose="020B0604020202020204" pitchFamily="34" charset="0"/>
              </a:rPr>
              <a:t>Description :</a:t>
            </a:r>
          </a:p>
          <a:p>
            <a:r>
              <a:rPr lang="en-US" b="1" dirty="0">
                <a:solidFill>
                  <a:schemeClr val="tx1">
                    <a:lumMod val="95000"/>
                  </a:schemeClr>
                </a:solidFill>
                <a:latin typeface="Helvetica" panose="020B0604020202020204" pitchFamily="34" charset="0"/>
                <a:cs typeface="Helvetica" panose="020B0604020202020204" pitchFamily="34" charset="0"/>
              </a:rPr>
              <a:t>Through Hole Technology (THT) </a:t>
            </a:r>
            <a:r>
              <a:rPr lang="en-US" dirty="0">
                <a:solidFill>
                  <a:schemeClr val="tx1">
                    <a:lumMod val="95000"/>
                  </a:schemeClr>
                </a:solidFill>
                <a:latin typeface="Helvetica" panose="020B0604020202020204" pitchFamily="34" charset="0"/>
                <a:cs typeface="Helvetica" panose="020B0604020202020204" pitchFamily="34" charset="0"/>
              </a:rPr>
              <a:t>represents all the electronic components that need to go trough the board to be solder. Most of the components have a THT type, they are the easiest way to make a PCB.</a:t>
            </a:r>
            <a:endParaRPr lang="fr-FR" dirty="0">
              <a:solidFill>
                <a:schemeClr val="tx1">
                  <a:lumMod val="95000"/>
                </a:schemeClr>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Description</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5122" name="Picture 2" descr="Composant électronique — Wikipédia">
            <a:extLst>
              <a:ext uri="{FF2B5EF4-FFF2-40B4-BE49-F238E27FC236}">
                <a16:creationId xmlns:a16="http://schemas.microsoft.com/office/drawing/2014/main" id="{EEE8E3B8-35CC-4BE4-8847-2525C9596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506" y="997141"/>
            <a:ext cx="5936881" cy="4083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219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Soldering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7170" name="Picture 2">
            <a:extLst>
              <a:ext uri="{FF2B5EF4-FFF2-40B4-BE49-F238E27FC236}">
                <a16:creationId xmlns:a16="http://schemas.microsoft.com/office/drawing/2014/main" id="{86634348-AF6F-4570-8B2E-730D7107B1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11"/>
          <a:stretch/>
        </p:blipFill>
        <p:spPr bwMode="auto">
          <a:xfrm>
            <a:off x="4007005" y="1075278"/>
            <a:ext cx="5022588" cy="3953494"/>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texte 2">
            <a:extLst>
              <a:ext uri="{FF2B5EF4-FFF2-40B4-BE49-F238E27FC236}">
                <a16:creationId xmlns:a16="http://schemas.microsoft.com/office/drawing/2014/main" id="{18E13AAF-09BB-487C-8301-C93976ACE6FF}"/>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Tips :</a:t>
            </a:r>
          </a:p>
          <a:p>
            <a:r>
              <a:rPr lang="en-GB" dirty="0">
                <a:solidFill>
                  <a:schemeClr val="tx1">
                    <a:lumMod val="95000"/>
                  </a:schemeClr>
                </a:solidFill>
                <a:latin typeface="Helvetica" panose="020B0604020202020204" pitchFamily="34" charset="0"/>
                <a:cs typeface="Helvetica" panose="020B0604020202020204" pitchFamily="34" charset="0"/>
              </a:rPr>
              <a:t>One of the most important tips is the most simple and difficult, be patient! Generally, if it doesn’t work, it is because one of the parts you try to solder didn’t have time to warm up, or because your soldering tool is dirty.</a:t>
            </a:r>
          </a:p>
        </p:txBody>
      </p:sp>
    </p:spTree>
    <p:extLst>
      <p:ext uri="{BB962C8B-B14F-4D97-AF65-F5344CB8AC3E}">
        <p14:creationId xmlns:p14="http://schemas.microsoft.com/office/powerpoint/2010/main" val="3807109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Tips :</a:t>
            </a:r>
          </a:p>
          <a:p>
            <a:r>
              <a:rPr lang="en-GB" dirty="0">
                <a:solidFill>
                  <a:schemeClr val="tx1">
                    <a:lumMod val="95000"/>
                  </a:schemeClr>
                </a:solidFill>
                <a:latin typeface="Helvetica" panose="020B0604020202020204" pitchFamily="34" charset="0"/>
                <a:cs typeface="Helvetica" panose="020B0604020202020204" pitchFamily="34" charset="0"/>
              </a:rPr>
              <a:t>Do not hesitate to use flux and desoldering bread. One of the most important tips is the most simple and difficult, be patient! </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Desoldering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8194" name="Picture 2" descr="Comment dessouder des composants">
            <a:extLst>
              <a:ext uri="{FF2B5EF4-FFF2-40B4-BE49-F238E27FC236}">
                <a16:creationId xmlns:a16="http://schemas.microsoft.com/office/drawing/2014/main" id="{1F593C03-6830-4296-A881-37ACD3E9B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103" y="1180010"/>
            <a:ext cx="5628218" cy="384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78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Tips :</a:t>
            </a:r>
          </a:p>
          <a:p>
            <a:r>
              <a:rPr lang="en-GB" dirty="0">
                <a:latin typeface="Helvetica" panose="020B0604020202020204" pitchFamily="34" charset="0"/>
                <a:cs typeface="Helvetica" panose="020B0604020202020204" pitchFamily="34" charset="0"/>
              </a:rPr>
              <a:t>Cleaning the iron solder is extremely important. The oxidation from the heat make it dirty, you need to use solder to clean it. If it doesn’t work, use a sharp tool and scratch it. </a:t>
            </a:r>
            <a:r>
              <a:rPr lang="en-GB" dirty="0">
                <a:solidFill>
                  <a:schemeClr val="accent1"/>
                </a:solidFill>
                <a:latin typeface="Helvetica" panose="020B0604020202020204" pitchFamily="34" charset="0"/>
                <a:cs typeface="Helvetica" panose="020B0604020202020204" pitchFamily="34" charset="0"/>
              </a:rPr>
              <a:t>BE CAUTIOUS, THIS PROCESS DESTROY THE IRON SOLDER. </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Cleaning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9218" name="Picture 2" descr="Free Shipping Brand New 1pcs Wire With Stand Set Welding Soldering Solder  Iron Tip Cleaner Cleaning Steel Hot Selling|iron tip|iron tip cleanertip  cleaner - AliExpress">
            <a:extLst>
              <a:ext uri="{FF2B5EF4-FFF2-40B4-BE49-F238E27FC236}">
                <a16:creationId xmlns:a16="http://schemas.microsoft.com/office/drawing/2014/main" id="{B0276AD8-5B4A-4916-BBDC-96A5A4AAA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429" y="1159259"/>
            <a:ext cx="3879574" cy="3879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948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SMD</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Description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Soldering</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Desoldering</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Cleaning</a:t>
            </a:r>
          </a:p>
        </p:txBody>
      </p:sp>
      <p:pic>
        <p:nvPicPr>
          <p:cNvPr id="6" name="Picture 4" descr="technology, #circuit boards, #PCB wallpaper | Electronics wallpaper,  Circuit board design, Electronics background">
            <a:extLst>
              <a:ext uri="{FF2B5EF4-FFF2-40B4-BE49-F238E27FC236}">
                <a16:creationId xmlns:a16="http://schemas.microsoft.com/office/drawing/2014/main" id="{0EBB383B-4EC7-4AB7-ACFC-21E3A142E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0272" y="1538995"/>
            <a:ext cx="5048893" cy="315195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39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D wallpaper: gray circuit board, electronics, electronic components,  microprocessor | Wallpaper Flare">
            <a:extLst>
              <a:ext uri="{FF2B5EF4-FFF2-40B4-BE49-F238E27FC236}">
                <a16:creationId xmlns:a16="http://schemas.microsoft.com/office/drawing/2014/main" id="{31E85226-4981-4ECA-92E4-D3C88500E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286" y="965066"/>
            <a:ext cx="5274866" cy="3514163"/>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7" name="Titre 16">
            <a:extLst>
              <a:ext uri="{FF2B5EF4-FFF2-40B4-BE49-F238E27FC236}">
                <a16:creationId xmlns:a16="http://schemas.microsoft.com/office/drawing/2014/main" id="{4ABE1C72-8216-4176-B77D-31FED864FBD9}"/>
              </a:ext>
            </a:extLst>
          </p:cNvPr>
          <p:cNvSpPr>
            <a:spLocks noGrp="1"/>
          </p:cNvSpPr>
          <p:nvPr>
            <p:ph type="title"/>
          </p:nvPr>
        </p:nvSpPr>
        <p:spPr/>
        <p:txBody>
          <a:bodyPr/>
          <a:lstStyle/>
          <a:p>
            <a:r>
              <a:rPr lang="en-GB" dirty="0"/>
              <a:t>Course overview</a:t>
            </a:r>
          </a:p>
        </p:txBody>
      </p:sp>
      <p:sp>
        <p:nvSpPr>
          <p:cNvPr id="18" name="Espace réservé du texte 17">
            <a:extLst>
              <a:ext uri="{FF2B5EF4-FFF2-40B4-BE49-F238E27FC236}">
                <a16:creationId xmlns:a16="http://schemas.microsoft.com/office/drawing/2014/main" id="{83E22F17-055A-4A9B-8BF0-4DE84C51110A}"/>
              </a:ext>
            </a:extLst>
          </p:cNvPr>
          <p:cNvSpPr>
            <a:spLocks noGrp="1"/>
          </p:cNvSpPr>
          <p:nvPr>
            <p:ph type="body" sz="quarter" idx="12"/>
          </p:nvPr>
        </p:nvSpPr>
        <p:spPr/>
        <p:txBody>
          <a:bodyPr/>
          <a:lstStyle/>
          <a:p>
            <a:r>
              <a:rPr lang="fr-FR" dirty="0"/>
              <a:t>01|</a:t>
            </a:r>
          </a:p>
        </p:txBody>
      </p:sp>
      <p:sp>
        <p:nvSpPr>
          <p:cNvPr id="19" name="Espace réservé du texte 18">
            <a:extLst>
              <a:ext uri="{FF2B5EF4-FFF2-40B4-BE49-F238E27FC236}">
                <a16:creationId xmlns:a16="http://schemas.microsoft.com/office/drawing/2014/main" id="{F93BF799-7CB8-4426-BF38-979D3556279C}"/>
              </a:ext>
            </a:extLst>
          </p:cNvPr>
          <p:cNvSpPr>
            <a:spLocks noGrp="1"/>
          </p:cNvSpPr>
          <p:nvPr>
            <p:ph type="body" sz="quarter" idx="13"/>
          </p:nvPr>
        </p:nvSpPr>
        <p:spPr/>
        <p:txBody>
          <a:bodyPr/>
          <a:lstStyle/>
          <a:p>
            <a:r>
              <a:rPr lang="fr-FR" dirty="0"/>
              <a:t>02|</a:t>
            </a:r>
          </a:p>
        </p:txBody>
      </p:sp>
      <p:sp>
        <p:nvSpPr>
          <p:cNvPr id="20" name="Espace réservé du texte 19">
            <a:extLst>
              <a:ext uri="{FF2B5EF4-FFF2-40B4-BE49-F238E27FC236}">
                <a16:creationId xmlns:a16="http://schemas.microsoft.com/office/drawing/2014/main" id="{BBF6295E-BAC5-4CC1-90BC-E6E2239EF84E}"/>
              </a:ext>
            </a:extLst>
          </p:cNvPr>
          <p:cNvSpPr>
            <a:spLocks noGrp="1"/>
          </p:cNvSpPr>
          <p:nvPr>
            <p:ph type="body" sz="quarter" idx="14"/>
          </p:nvPr>
        </p:nvSpPr>
        <p:spPr/>
        <p:txBody>
          <a:bodyPr/>
          <a:lstStyle/>
          <a:p>
            <a:r>
              <a:rPr lang="fr-FR" dirty="0"/>
              <a:t>03|</a:t>
            </a:r>
          </a:p>
        </p:txBody>
      </p:sp>
      <p:sp>
        <p:nvSpPr>
          <p:cNvPr id="25" name="Espace réservé du texte 24">
            <a:extLst>
              <a:ext uri="{FF2B5EF4-FFF2-40B4-BE49-F238E27FC236}">
                <a16:creationId xmlns:a16="http://schemas.microsoft.com/office/drawing/2014/main" id="{8C07A28A-DE0D-4F20-B2D8-FA382C0387EE}"/>
              </a:ext>
            </a:extLst>
          </p:cNvPr>
          <p:cNvSpPr>
            <a:spLocks noGrp="1"/>
          </p:cNvSpPr>
          <p:nvPr>
            <p:ph type="body" sz="quarter" idx="20"/>
          </p:nvPr>
        </p:nvSpPr>
        <p:spPr>
          <a:xfrm>
            <a:off x="1533523" y="1413024"/>
            <a:ext cx="3038476" cy="572700"/>
          </a:xfrm>
        </p:spPr>
        <p:txBody>
          <a:bodyPr/>
          <a:lstStyle/>
          <a:p>
            <a:r>
              <a:rPr lang="en-GB" dirty="0"/>
              <a:t>Tools</a:t>
            </a:r>
          </a:p>
        </p:txBody>
      </p:sp>
      <p:sp>
        <p:nvSpPr>
          <p:cNvPr id="26" name="Espace réservé du texte 25">
            <a:extLst>
              <a:ext uri="{FF2B5EF4-FFF2-40B4-BE49-F238E27FC236}">
                <a16:creationId xmlns:a16="http://schemas.microsoft.com/office/drawing/2014/main" id="{619FA34D-9310-4667-A13C-F24214726CC1}"/>
              </a:ext>
            </a:extLst>
          </p:cNvPr>
          <p:cNvSpPr>
            <a:spLocks noGrp="1"/>
          </p:cNvSpPr>
          <p:nvPr>
            <p:ph type="body" sz="quarter" idx="21"/>
          </p:nvPr>
        </p:nvSpPr>
        <p:spPr>
          <a:xfrm>
            <a:off x="1533523" y="2155181"/>
            <a:ext cx="3506828" cy="572700"/>
          </a:xfrm>
        </p:spPr>
        <p:txBody>
          <a:bodyPr/>
          <a:lstStyle/>
          <a:p>
            <a:r>
              <a:rPr lang="en-GB" dirty="0"/>
              <a:t>PCB technologies</a:t>
            </a:r>
          </a:p>
        </p:txBody>
      </p:sp>
      <p:sp>
        <p:nvSpPr>
          <p:cNvPr id="27" name="Espace réservé du texte 26">
            <a:extLst>
              <a:ext uri="{FF2B5EF4-FFF2-40B4-BE49-F238E27FC236}">
                <a16:creationId xmlns:a16="http://schemas.microsoft.com/office/drawing/2014/main" id="{87148EA7-42CF-4AF6-8274-88E89A2961DD}"/>
              </a:ext>
            </a:extLst>
          </p:cNvPr>
          <p:cNvSpPr>
            <a:spLocks noGrp="1"/>
          </p:cNvSpPr>
          <p:nvPr>
            <p:ph type="body" sz="quarter" idx="22"/>
          </p:nvPr>
        </p:nvSpPr>
        <p:spPr>
          <a:xfrm>
            <a:off x="1533522" y="2887215"/>
            <a:ext cx="3333117" cy="572700"/>
          </a:xfrm>
        </p:spPr>
        <p:txBody>
          <a:bodyPr/>
          <a:lstStyle/>
          <a:p>
            <a:r>
              <a:rPr lang="en-GB" dirty="0"/>
              <a:t>Circuit design</a:t>
            </a:r>
          </a:p>
        </p:txBody>
      </p:sp>
    </p:spTree>
    <p:extLst>
      <p:ext uri="{BB962C8B-B14F-4D97-AF65-F5344CB8AC3E}">
        <p14:creationId xmlns:p14="http://schemas.microsoft.com/office/powerpoint/2010/main" val="4098779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Surface </a:t>
            </a:r>
            <a:r>
              <a:rPr lang="en-GB" b="1">
                <a:latin typeface="Helvetica" panose="020B0604020202020204" pitchFamily="34" charset="0"/>
                <a:cs typeface="Helvetica" panose="020B0604020202020204" pitchFamily="34" charset="0"/>
              </a:rPr>
              <a:t>Mounted Devices (</a:t>
            </a:r>
            <a:r>
              <a:rPr lang="en-GB" b="1" dirty="0">
                <a:latin typeface="Helvetica" panose="020B0604020202020204" pitchFamily="34" charset="0"/>
                <a:cs typeface="Helvetica" panose="020B0604020202020204" pitchFamily="34" charset="0"/>
              </a:rPr>
              <a:t>SMD) </a:t>
            </a:r>
            <a:r>
              <a:rPr lang="en-GB" dirty="0">
                <a:latin typeface="Helvetica" panose="020B0604020202020204" pitchFamily="34" charset="0"/>
                <a:cs typeface="Helvetica" panose="020B0604020202020204" pitchFamily="34" charset="0"/>
              </a:rPr>
              <a:t>refers to electronic components that can be solder on one surface of a PCB. Most of the components can be found in this shape, especially integrated circuits (IC). Take care of them, they are fragile.</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Description</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6146" name="Picture 2" descr="SMD Components at Rs 10/piece | Precision Electrical Components, Power  Components, Electric Components, बिजली के उपकरण - Componex, Mumbai | ID:  12885758391">
            <a:extLst>
              <a:ext uri="{FF2B5EF4-FFF2-40B4-BE49-F238E27FC236}">
                <a16:creationId xmlns:a16="http://schemas.microsoft.com/office/drawing/2014/main" id="{528A69F4-701B-49FB-8EBB-FBDC962844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42" b="23766"/>
          <a:stretch/>
        </p:blipFill>
        <p:spPr bwMode="auto">
          <a:xfrm>
            <a:off x="3375102" y="1282617"/>
            <a:ext cx="5629702" cy="294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708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Tips :</a:t>
            </a:r>
          </a:p>
          <a:p>
            <a:r>
              <a:rPr lang="en-US" dirty="0">
                <a:latin typeface="Helvetica" panose="020B0604020202020204" pitchFamily="34" charset="0"/>
                <a:cs typeface="Helvetica" panose="020B0604020202020204" pitchFamily="34" charset="0"/>
              </a:rPr>
              <a:t>SMD have different leg sizes. Some of them are tedious or impossible to solder with an iron solder. You need to use an oven for it. The solder paste use needs to have a specific warming cycle to solder properly, take care of the solder you are using.</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Soldering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10242" name="Picture 2" descr="SMD Soldering Services at Rs 0.25/day | soldering job work, induction  soldering, सोल्डरिंग सेवाएं | new items - Kirtronics , Bengaluru | ID:  18889007755">
            <a:extLst>
              <a:ext uri="{FF2B5EF4-FFF2-40B4-BE49-F238E27FC236}">
                <a16:creationId xmlns:a16="http://schemas.microsoft.com/office/drawing/2014/main" id="{11FEA271-8C77-43B6-BB12-C40A5D8C1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423" y="1176337"/>
            <a:ext cx="5502863" cy="3224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420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Tips :</a:t>
            </a:r>
          </a:p>
          <a:p>
            <a:r>
              <a:rPr lang="en-US" dirty="0">
                <a:latin typeface="Helvetica" panose="020B0604020202020204" pitchFamily="34" charset="0"/>
                <a:cs typeface="Helvetica" panose="020B0604020202020204" pitchFamily="34" charset="0"/>
              </a:rPr>
              <a:t>SMD desoldering isn’t a perfect process. Most of the time, we don’t salvage SMD parts because their desoldering damage them. If you wish to do it, anyway, doesn’t hesitate to use flux and learn to use a hot air desoldering</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Desoldering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11270" name="Picture 6" descr="Homemade SMD Hot Air Desoldering - YouTube">
            <a:extLst>
              <a:ext uri="{FF2B5EF4-FFF2-40B4-BE49-F238E27FC236}">
                <a16:creationId xmlns:a16="http://schemas.microsoft.com/office/drawing/2014/main" id="{6CAF797C-D653-4719-8C1D-05E3A1263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158" y="1162979"/>
            <a:ext cx="5399670" cy="303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591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1" y="547123"/>
            <a:ext cx="4616490"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fr-FR" sz="4400" dirty="0"/>
              <a:t>Circuit design</a:t>
            </a:r>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Integrated circuit (IC)</a:t>
            </a:r>
          </a:p>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Manufacturing design</a:t>
            </a:r>
          </a:p>
          <a:p>
            <a:pPr>
              <a:buClr>
                <a:schemeClr val="tx1"/>
              </a:buClr>
            </a:pP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5122" name="Picture 2" descr="Technology HD Wallpapers and Backgrounds | Electronics wallpaper,  Electronics circuit, Electronics components">
            <a:extLst>
              <a:ext uri="{FF2B5EF4-FFF2-40B4-BE49-F238E27FC236}">
                <a16:creationId xmlns:a16="http://schemas.microsoft.com/office/drawing/2014/main" id="{09C3FC50-DAAE-4D5C-AD5E-194AEE811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410" y="1215483"/>
            <a:ext cx="4787590" cy="299224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47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3|</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fr-FR" sz="4400" dirty="0"/>
              <a:t>Digital </a:t>
            </a:r>
            <a:r>
              <a:rPr lang="fr-FR" sz="4400" dirty="0" err="1"/>
              <a:t>electronic</a:t>
            </a:r>
            <a:endParaRPr lang="fr-FR" sz="4400" dirty="0"/>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Integrated circuit (IC)</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History</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Manufacturing</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Datasheet</a:t>
            </a:r>
          </a:p>
        </p:txBody>
      </p:sp>
      <p:pic>
        <p:nvPicPr>
          <p:cNvPr id="8" name="Picture 2" descr="Technology HD Wallpapers and Backgrounds | Electronics wallpaper,  Electronics circuit, Electronics components">
            <a:extLst>
              <a:ext uri="{FF2B5EF4-FFF2-40B4-BE49-F238E27FC236}">
                <a16:creationId xmlns:a16="http://schemas.microsoft.com/office/drawing/2014/main" id="{AAF4C95D-1612-4710-87ED-B536DF05E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410" y="1215483"/>
            <a:ext cx="4787590" cy="299224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24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3158652"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solidFill>
                  <a:schemeClr val="tx1">
                    <a:lumMod val="95000"/>
                  </a:schemeClr>
                </a:solidFill>
                <a:latin typeface="Helvetica" panose="020B0604020202020204" pitchFamily="34" charset="0"/>
                <a:cs typeface="Helvetica" panose="020B0604020202020204" pitchFamily="34" charset="0"/>
              </a:rPr>
              <a:t>An integrated circuit (IC) </a:t>
            </a:r>
            <a:r>
              <a:rPr lang="en-US" dirty="0">
                <a:solidFill>
                  <a:schemeClr val="tx1">
                    <a:lumMod val="95000"/>
                  </a:schemeClr>
                </a:solidFill>
                <a:latin typeface="Helvetica" panose="020B0604020202020204" pitchFamily="34" charset="0"/>
                <a:cs typeface="Helvetica" panose="020B0604020202020204" pitchFamily="34" charset="0"/>
              </a:rPr>
              <a:t>is a component that contains a specific circuit inside. It was first demonstrated by Jack Kilby in 1958, then upgraded and developed for massive production in 1959 by Giggle Byte. Each IC is made from silicon, a mineral component that represents a quarter of the earth’s crust. In the middle of 1960, an IC contains hundreds of transistors. Today, an IC 1x1cm can contain several billion transistors.</a:t>
            </a:r>
            <a:endParaRPr lang="fr-FR" dirty="0">
              <a:solidFill>
                <a:schemeClr val="tx1">
                  <a:lumMod val="95000"/>
                </a:schemeClr>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History</a:t>
            </a:r>
          </a:p>
        </p:txBody>
      </p:sp>
      <p:pic>
        <p:nvPicPr>
          <p:cNvPr id="1026" name="Picture 2" descr="How to protect topography of Semi-Conductor Integrated Circuits? -  Techgrapher - Setup Your Online IP Centre Today">
            <a:extLst>
              <a:ext uri="{FF2B5EF4-FFF2-40B4-BE49-F238E27FC236}">
                <a16:creationId xmlns:a16="http://schemas.microsoft.com/office/drawing/2014/main" id="{E0F4C8AF-2756-459A-AD32-172A620AE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348" y="1176320"/>
            <a:ext cx="3485104" cy="279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037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3158652"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Photolithography</a:t>
            </a:r>
            <a:r>
              <a:rPr lang="en-US" dirty="0">
                <a:latin typeface="Helvetica" panose="020B0604020202020204" pitchFamily="34" charset="0"/>
                <a:cs typeface="Helvetica" panose="020B0604020202020204" pitchFamily="34" charset="0"/>
              </a:rPr>
              <a:t> is a process used in microfabrication, especially for IC. It uses light to transfer a geometric pattern from a photomask to a photosensitive chemical on the substrate. A series of chemical treatments expose the pattern and enables the deposition of new material in the desired pattern upon the material underneath the photoresist. For the more complex IC, the wafer may go through the photolithographic cycle as many as 50 times.</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Manufacturing</a:t>
            </a:r>
          </a:p>
        </p:txBody>
      </p:sp>
      <p:pic>
        <p:nvPicPr>
          <p:cNvPr id="2050" name="Picture 2" descr="Photolithography - an overview | ScienceDirect Topics">
            <a:extLst>
              <a:ext uri="{FF2B5EF4-FFF2-40B4-BE49-F238E27FC236}">
                <a16:creationId xmlns:a16="http://schemas.microsoft.com/office/drawing/2014/main" id="{C66AE09C-752F-4F88-940C-B7CEEA25E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488" y="1195387"/>
            <a:ext cx="5297074" cy="304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072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dirty="0">
                <a:latin typeface="Helvetica" panose="020B0604020202020204" pitchFamily="34" charset="0"/>
                <a:cs typeface="Helvetica" panose="020B0604020202020204" pitchFamily="34" charset="0"/>
              </a:rPr>
              <a:t>A datasheet is a document that summarizes the performance and other characteristics of a product, machine, component, etc...</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In electronic, each IC comes with a datasheet. If you have a question about the component, the answer is inside the datasheet.</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Datasheet</a:t>
            </a:r>
          </a:p>
        </p:txBody>
      </p:sp>
      <p:pic>
        <p:nvPicPr>
          <p:cNvPr id="3074" name="Picture 2">
            <a:extLst>
              <a:ext uri="{FF2B5EF4-FFF2-40B4-BE49-F238E27FC236}">
                <a16:creationId xmlns:a16="http://schemas.microsoft.com/office/drawing/2014/main" id="{51796C10-BCC7-4F70-A659-29F42C9C8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415" y="431180"/>
            <a:ext cx="3553200" cy="4597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746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3|</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fr-FR" sz="4400" dirty="0"/>
              <a:t>Digital </a:t>
            </a:r>
            <a:r>
              <a:rPr lang="fr-FR" sz="4400" dirty="0" err="1"/>
              <a:t>electronic</a:t>
            </a:r>
            <a:endParaRPr lang="fr-FR" sz="4400" dirty="0"/>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Manufacturing design</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err="1">
                <a:solidFill>
                  <a:schemeClr val="accent1"/>
                </a:solidFill>
                <a:latin typeface="Helvetica" panose="020B0604020202020204" pitchFamily="34" charset="0"/>
                <a:cs typeface="Helvetica" panose="020B0604020202020204" pitchFamily="34" charset="0"/>
              </a:rPr>
              <a:t>Upverter</a:t>
            </a:r>
            <a:endParaRPr lang="en-GB" sz="20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ATmega328</a:t>
            </a:r>
          </a:p>
        </p:txBody>
      </p:sp>
      <p:pic>
        <p:nvPicPr>
          <p:cNvPr id="8" name="Picture 2" descr="Technology HD Wallpapers and Backgrounds | Electronics wallpaper,  Electronics circuit, Electronics components">
            <a:extLst>
              <a:ext uri="{FF2B5EF4-FFF2-40B4-BE49-F238E27FC236}">
                <a16:creationId xmlns:a16="http://schemas.microsoft.com/office/drawing/2014/main" id="{836AF6D3-5274-4D94-8F32-EBB6E9D01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410" y="1215483"/>
            <a:ext cx="4787590" cy="299224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59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1) Go on internet</a:t>
            </a: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2) Go on upverter.com</a:t>
            </a: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3) Create an account</a:t>
            </a: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4) Let’s make a PCB</a:t>
            </a:r>
            <a:endParaRPr lang="fr-FR" sz="1800"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err="1">
                <a:solidFill>
                  <a:schemeClr val="tx1">
                    <a:lumMod val="75000"/>
                  </a:schemeClr>
                </a:solidFill>
                <a:latin typeface="Helvetica" panose="020B0604020202020204" pitchFamily="34" charset="0"/>
                <a:cs typeface="Helvetica" panose="020B0604020202020204" pitchFamily="34" charset="0"/>
              </a:rPr>
              <a:t>Upverter</a:t>
            </a:r>
            <a:endParaRPr lang="en-GB" sz="2400" dirty="0">
              <a:solidFill>
                <a:schemeClr val="tx1">
                  <a:lumMod val="75000"/>
                </a:schemeClr>
              </a:solidFill>
              <a:latin typeface="Helvetica" panose="020B0604020202020204" pitchFamily="34" charset="0"/>
              <a:cs typeface="Helvetica" panose="020B0604020202020204" pitchFamily="34" charset="0"/>
            </a:endParaRPr>
          </a:p>
        </p:txBody>
      </p:sp>
      <p:pic>
        <p:nvPicPr>
          <p:cNvPr id="7" name="Picture 2" descr="Realization. Not CAD. - Upverter">
            <a:extLst>
              <a:ext uri="{FF2B5EF4-FFF2-40B4-BE49-F238E27FC236}">
                <a16:creationId xmlns:a16="http://schemas.microsoft.com/office/drawing/2014/main" id="{152718CB-E6CA-4EFD-889B-4425770CC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312" y="1125117"/>
            <a:ext cx="4746984" cy="282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82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1" y="547123"/>
            <a:ext cx="4434602"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en-GB" sz="4400" dirty="0"/>
              <a:t>Tools</a:t>
            </a:r>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Electronic tools</a:t>
            </a:r>
          </a:p>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Soldering tools</a:t>
            </a:r>
          </a:p>
          <a:p>
            <a:pPr>
              <a:buClr>
                <a:schemeClr val="tx1"/>
              </a:buClr>
            </a:pP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1026" name="Picture 2" descr="Learn how to Solder in 5 mins.. Everything you need to know about basic… |  by Shyam S | Shyam Cortex | Medium">
            <a:extLst>
              <a:ext uri="{FF2B5EF4-FFF2-40B4-BE49-F238E27FC236}">
                <a16:creationId xmlns:a16="http://schemas.microsoft.com/office/drawing/2014/main" id="{34A7F99C-112E-4891-924E-3C17CA3A5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547" y="1305077"/>
            <a:ext cx="5293112" cy="297737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641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3968974"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1) Create a circuit with an atmega328, don’t forget the external clock and resistors</a:t>
            </a: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2) Add a multiplexer with </a:t>
            </a:r>
            <a:r>
              <a:rPr lang="en-US" sz="1800" dirty="0" err="1">
                <a:latin typeface="Helvetica" panose="020B0604020202020204" pitchFamily="34" charset="0"/>
                <a:cs typeface="Helvetica" panose="020B0604020202020204" pitchFamily="34" charset="0"/>
              </a:rPr>
              <a:t>Leds</a:t>
            </a:r>
            <a:endParaRPr lang="en-US" sz="1800" dirty="0">
              <a:latin typeface="Helvetica" panose="020B0604020202020204" pitchFamily="34" charset="0"/>
              <a:cs typeface="Helvetica" panose="020B0604020202020204" pitchFamily="34" charset="0"/>
            </a:endParaRP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3) Add a multiplexer with logic gates to create an external adder 4-bit</a:t>
            </a: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4) Don’t forget the connectors and power stage ;)</a:t>
            </a:r>
            <a:endParaRPr lang="fr-FR" sz="1800"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ATmega328</a:t>
            </a:r>
          </a:p>
        </p:txBody>
      </p:sp>
      <p:pic>
        <p:nvPicPr>
          <p:cNvPr id="7" name="Picture 2" descr="Realization. Not CAD. - Upverter">
            <a:extLst>
              <a:ext uri="{FF2B5EF4-FFF2-40B4-BE49-F238E27FC236}">
                <a16:creationId xmlns:a16="http://schemas.microsoft.com/office/drawing/2014/main" id="{2A2363FC-52A8-4C5A-BE71-B73122726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312" y="1125117"/>
            <a:ext cx="4746984" cy="282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003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en-GB" sz="4400" dirty="0"/>
              <a:t>Tools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Electronic tools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err="1">
                <a:solidFill>
                  <a:schemeClr val="accent1"/>
                </a:solidFill>
                <a:latin typeface="Helvetica" panose="020B0604020202020204" pitchFamily="34" charset="0"/>
                <a:cs typeface="Helvetica" panose="020B0604020202020204" pitchFamily="34" charset="0"/>
              </a:rPr>
              <a:t>Multimeter</a:t>
            </a:r>
            <a:endParaRPr lang="en-GB" sz="20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Oscilloscope</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Power supply</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Wave generator</a:t>
            </a:r>
          </a:p>
        </p:txBody>
      </p:sp>
      <p:pic>
        <p:nvPicPr>
          <p:cNvPr id="8" name="Picture 2" descr="Learn how to Solder in 5 mins.. Everything you need to know about basic… |  by Shyam S | Shyam Cortex | Medium">
            <a:extLst>
              <a:ext uri="{FF2B5EF4-FFF2-40B4-BE49-F238E27FC236}">
                <a16:creationId xmlns:a16="http://schemas.microsoft.com/office/drawing/2014/main" id="{3B4B67FB-F6D2-4BB2-8148-094C5D06E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547" y="1305077"/>
            <a:ext cx="5293112" cy="297737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30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Tools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multimeter </a:t>
            </a:r>
            <a:r>
              <a:rPr lang="en-US" dirty="0">
                <a:latin typeface="Helvetica" panose="020B0604020202020204" pitchFamily="34" charset="0"/>
                <a:cs typeface="Helvetica" panose="020B0604020202020204" pitchFamily="34" charset="0"/>
              </a:rPr>
              <a:t>is an electronic tool that measures resistance, capacitance, voltage, and intensity. Some of them integrate supplementary modules.</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err="1">
                <a:solidFill>
                  <a:schemeClr val="tx1">
                    <a:lumMod val="75000"/>
                  </a:schemeClr>
                </a:solidFill>
                <a:latin typeface="Helvetica" panose="020B0604020202020204" pitchFamily="34" charset="0"/>
                <a:cs typeface="Helvetica" panose="020B0604020202020204" pitchFamily="34" charset="0"/>
              </a:rPr>
              <a:t>Multimeter</a:t>
            </a:r>
            <a:endParaRPr lang="en-GB" sz="2400" dirty="0">
              <a:solidFill>
                <a:schemeClr val="tx1">
                  <a:lumMod val="75000"/>
                </a:schemeClr>
              </a:solidFill>
              <a:latin typeface="Helvetica" panose="020B0604020202020204" pitchFamily="34" charset="0"/>
              <a:cs typeface="Helvetica" panose="020B0604020202020204" pitchFamily="34" charset="0"/>
            </a:endParaRPr>
          </a:p>
        </p:txBody>
      </p:sp>
      <p:pic>
        <p:nvPicPr>
          <p:cNvPr id="1026" name="Picture 2" descr="Multimètre Numérique Portable ET580 Multimètre Digital Testeur de Tension  AC/DC, Courant AC/DC, Voltage, Résistance, NCV, Continuité, Ecran  Retroéclairé Eventek: Amazon.fr: Commerce, Industrie &amp; Science">
            <a:extLst>
              <a:ext uri="{FF2B5EF4-FFF2-40B4-BE49-F238E27FC236}">
                <a16:creationId xmlns:a16="http://schemas.microsoft.com/office/drawing/2014/main" id="{30E42EEA-3374-4CD8-9851-91391619C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82" y="89867"/>
            <a:ext cx="4980877" cy="4980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70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Tools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An oscilloscope</a:t>
            </a:r>
            <a:r>
              <a:rPr lang="en-US" dirty="0">
                <a:latin typeface="Helvetica" panose="020B0604020202020204" pitchFamily="34" charset="0"/>
                <a:cs typeface="Helvetica" panose="020B0604020202020204" pitchFamily="34" charset="0"/>
              </a:rPr>
              <a:t>, or oscillograph, is a measuring instrument designed to display an electrical signal, usually variable over time.</a:t>
            </a:r>
          </a:p>
          <a:p>
            <a:r>
              <a:rPr lang="en-US" dirty="0">
                <a:latin typeface="Helvetica" panose="020B0604020202020204" pitchFamily="34" charset="0"/>
                <a:cs typeface="Helvetica" panose="020B0604020202020204" pitchFamily="34" charset="0"/>
              </a:rPr>
              <a:t>A distinction is generally made between analog oscilloscopes that directly use a multiple of the input voltage to produce the spot deviation and digital oscilloscopes that, before any processing, transform the input voltage into a number.</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Oscilloscope</a:t>
            </a:r>
          </a:p>
        </p:txBody>
      </p:sp>
      <p:pic>
        <p:nvPicPr>
          <p:cNvPr id="2056" name="Picture 8" descr="Oscilloscope — Wikipédia">
            <a:extLst>
              <a:ext uri="{FF2B5EF4-FFF2-40B4-BE49-F238E27FC236}">
                <a16:creationId xmlns:a16="http://schemas.microsoft.com/office/drawing/2014/main" id="{194CA01C-7D25-4A9F-B067-AA692C29D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158" y="1347862"/>
            <a:ext cx="5408205" cy="244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668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Tools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power supply </a:t>
            </a:r>
            <a:r>
              <a:rPr lang="en-US" dirty="0">
                <a:latin typeface="Helvetica" panose="020B0604020202020204" pitchFamily="34" charset="0"/>
                <a:cs typeface="Helvetica" panose="020B0604020202020204" pitchFamily="34" charset="0"/>
              </a:rPr>
              <a:t>is an electrical device that supplies electric power to an electric load. The primary function of a power supply is to convert current from a source to the correct voltage, current, and frequency to power the load. As a result, power supplies are sometimes referred to as electric power converter.</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Power supply</a:t>
            </a:r>
          </a:p>
        </p:txBody>
      </p:sp>
      <p:pic>
        <p:nvPicPr>
          <p:cNvPr id="3074" name="Picture 2" descr="Linear DC Power Supply PS-305D (0-30V, 0-5A, 1mA Display) | Smart  Prototyping">
            <a:extLst>
              <a:ext uri="{FF2B5EF4-FFF2-40B4-BE49-F238E27FC236}">
                <a16:creationId xmlns:a16="http://schemas.microsoft.com/office/drawing/2014/main" id="{37D0E097-FE11-4926-8AEC-A0B8F36A4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80" y="131984"/>
            <a:ext cx="4896787" cy="489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9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Tools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function generator </a:t>
            </a:r>
            <a:r>
              <a:rPr lang="en-US" dirty="0">
                <a:latin typeface="Helvetica" panose="020B0604020202020204" pitchFamily="34" charset="0"/>
                <a:cs typeface="Helvetica" panose="020B0604020202020204" pitchFamily="34" charset="0"/>
              </a:rPr>
              <a:t>is usually a piece of electronic equipment or software used to generate different types of electrical waveforms over a wide range of frequencies. Some of the most common waveforms produced by the function generator are the sine wave, square wave, triangular wave, and sawtooth shapes. </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Wave generator</a:t>
            </a:r>
          </a:p>
        </p:txBody>
      </p:sp>
      <p:pic>
        <p:nvPicPr>
          <p:cNvPr id="1026" name="Picture 2" descr="SDG1032X 30MHz Function / Arbitrary Waveform Generator - Electronics-Lab.com">
            <a:extLst>
              <a:ext uri="{FF2B5EF4-FFF2-40B4-BE49-F238E27FC236}">
                <a16:creationId xmlns:a16="http://schemas.microsoft.com/office/drawing/2014/main" id="{AF1FDED8-3D64-4C11-8386-290905F4C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102" y="1072383"/>
            <a:ext cx="5656520" cy="322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04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en-GB" sz="4400" dirty="0"/>
              <a:t>Tools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Soldering tools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Iron solder</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Soldering accessories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SMD soldering</a:t>
            </a:r>
          </a:p>
        </p:txBody>
      </p:sp>
      <p:pic>
        <p:nvPicPr>
          <p:cNvPr id="8" name="Picture 2" descr="Learn how to Solder in 5 mins.. Everything you need to know about basic… |  by Shyam S | Shyam Cortex | Medium">
            <a:extLst>
              <a:ext uri="{FF2B5EF4-FFF2-40B4-BE49-F238E27FC236}">
                <a16:creationId xmlns:a16="http://schemas.microsoft.com/office/drawing/2014/main" id="{9521ED71-2ACE-47CB-87D4-6C9C46413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547" y="1305077"/>
            <a:ext cx="5293112" cy="297737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168730"/>
      </p:ext>
    </p:extLst>
  </p:cSld>
  <p:clrMapOvr>
    <a:masterClrMapping/>
  </p:clrMapOvr>
</p:sld>
</file>

<file path=ppt/theme/theme1.xml><?xml version="1.0" encoding="utf-8"?>
<a:theme xmlns:a="http://schemas.openxmlformats.org/drawingml/2006/main" name="IRM - TECHNICAL">
  <a:themeElements>
    <a:clrScheme name="IRM - TECHNICAL">
      <a:dk1>
        <a:srgbClr val="FFFFFF"/>
      </a:dk1>
      <a:lt1>
        <a:srgbClr val="000000"/>
      </a:lt1>
      <a:dk2>
        <a:srgbClr val="FFFFFF"/>
      </a:dk2>
      <a:lt2>
        <a:srgbClr val="000000"/>
      </a:lt2>
      <a:accent1>
        <a:srgbClr val="D33D59"/>
      </a:accent1>
      <a:accent2>
        <a:srgbClr val="F16D49"/>
      </a:accent2>
      <a:accent3>
        <a:srgbClr val="2886A6"/>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RM" id="{075FA201-3033-488E-B81D-7F92E913A386}" vid="{60FF5450-AA14-40C2-A422-3B06EF14D69B}"/>
    </a:ext>
  </a:extLst>
</a:theme>
</file>

<file path=ppt/theme/theme2.xml><?xml version="1.0" encoding="utf-8"?>
<a:theme xmlns:a="http://schemas.openxmlformats.org/drawingml/2006/main" name="IRM - DESIGN">
  <a:themeElements>
    <a:clrScheme name="IRM - DESIGN">
      <a:dk1>
        <a:srgbClr val="FFFFFF"/>
      </a:dk1>
      <a:lt1>
        <a:srgbClr val="000000"/>
      </a:lt1>
      <a:dk2>
        <a:srgbClr val="FFFFFF"/>
      </a:dk2>
      <a:lt2>
        <a:srgbClr val="000000"/>
      </a:lt2>
      <a:accent1>
        <a:srgbClr val="F16D49"/>
      </a:accent1>
      <a:accent2>
        <a:srgbClr val="2886A6"/>
      </a:accent2>
      <a:accent3>
        <a:srgbClr val="D33D5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RM - MANAGEMENT">
  <a:themeElements>
    <a:clrScheme name="IRM - MANAGEMENT">
      <a:dk1>
        <a:srgbClr val="FFFFFF"/>
      </a:dk1>
      <a:lt1>
        <a:srgbClr val="000000"/>
      </a:lt1>
      <a:dk2>
        <a:srgbClr val="FFFFFF"/>
      </a:dk2>
      <a:lt2>
        <a:srgbClr val="000000"/>
      </a:lt2>
      <a:accent1>
        <a:srgbClr val="2886A6"/>
      </a:accent1>
      <a:accent2>
        <a:srgbClr val="D33D59"/>
      </a:accent2>
      <a:accent3>
        <a:srgbClr val="F16D4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6318</TotalTime>
  <Words>1195</Words>
  <Application>Microsoft Office PowerPoint</Application>
  <PresentationFormat>Affichage à l'écran (16:9)</PresentationFormat>
  <Paragraphs>180</Paragraphs>
  <Slides>30</Slides>
  <Notes>1</Notes>
  <HiddenSlides>0</HiddenSlides>
  <MMClips>0</MMClips>
  <ScaleCrop>false</ScaleCrop>
  <HeadingPairs>
    <vt:vector size="6" baseType="variant">
      <vt:variant>
        <vt:lpstr>Polices utilisées</vt:lpstr>
      </vt:variant>
      <vt:variant>
        <vt:i4>4</vt:i4>
      </vt:variant>
      <vt:variant>
        <vt:lpstr>Thème</vt:lpstr>
      </vt:variant>
      <vt:variant>
        <vt:i4>3</vt:i4>
      </vt:variant>
      <vt:variant>
        <vt:lpstr>Titres des diapositives</vt:lpstr>
      </vt:variant>
      <vt:variant>
        <vt:i4>30</vt:i4>
      </vt:variant>
    </vt:vector>
  </HeadingPairs>
  <TitlesOfParts>
    <vt:vector size="37" baseType="lpstr">
      <vt:lpstr>Roboto Black</vt:lpstr>
      <vt:lpstr>Helvetica</vt:lpstr>
      <vt:lpstr>Arial</vt:lpstr>
      <vt:lpstr>Roboto Light</vt:lpstr>
      <vt:lpstr>IRM - TECHNICAL</vt:lpstr>
      <vt:lpstr>IRM - DESIGN</vt:lpstr>
      <vt:lpstr>IRM - MANAGEMENT</vt:lpstr>
      <vt:lpstr>How to Make Almost Everything</vt:lpstr>
      <vt:lpstr>Course overview</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DVIC PRESENTATION TEMPLATE</dc:title>
  <dc:creator>ZACHARIE GUILLAUME Zacharie</dc:creator>
  <cp:lastModifiedBy>PARILUSYAN Brice</cp:lastModifiedBy>
  <cp:revision>304</cp:revision>
  <dcterms:modified xsi:type="dcterms:W3CDTF">2021-10-05T14:22:56Z</dcterms:modified>
</cp:coreProperties>
</file>